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72" r:id="rId6"/>
    <p:sldId id="273" r:id="rId7"/>
    <p:sldId id="277" r:id="rId8"/>
    <p:sldId id="261" r:id="rId9"/>
    <p:sldId id="275" r:id="rId10"/>
    <p:sldId id="271" r:id="rId11"/>
    <p:sldId id="263" r:id="rId12"/>
    <p:sldId id="270" r:id="rId13"/>
    <p:sldId id="274" r:id="rId14"/>
    <p:sldId id="276" r:id="rId15"/>
    <p:sldId id="267" r:id="rId16"/>
    <p:sldId id="264" r:id="rId17"/>
    <p:sldId id="262" r:id="rId18"/>
    <p:sldId id="265" r:id="rId19"/>
    <p:sldId id="26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571" autoAdjust="0"/>
  </p:normalViewPr>
  <p:slideViewPr>
    <p:cSldViewPr>
      <p:cViewPr varScale="1">
        <p:scale>
          <a:sx n="58" d="100"/>
          <a:sy n="58" d="100"/>
        </p:scale>
        <p:origin x="-12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03F62-E11D-446B-A486-91F3A1AD4CE0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E2C5A-FE82-4C74-94CC-36087CBD6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50194-793E-42A5-89A7-E1CCC15D4615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8BF02-D982-4044-B320-0BB510FE06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Morning/Afternoon,</a:t>
            </a:r>
          </a:p>
          <a:p>
            <a:r>
              <a:rPr lang="en-US" dirty="0" smtClean="0"/>
              <a:t>My name is Debi and this</a:t>
            </a:r>
            <a:r>
              <a:rPr lang="en-US" baseline="0" dirty="0" smtClean="0"/>
              <a:t> is Reanne, Aaron, Karla and Melissa.</a:t>
            </a:r>
          </a:p>
          <a:p>
            <a:r>
              <a:rPr lang="en-US" baseline="0" dirty="0" smtClean="0"/>
              <a:t>In our presentation today we will be discussing Intraosseous vascular compared to traditional </a:t>
            </a:r>
            <a:r>
              <a:rPr lang="en-US" baseline="0" smtClean="0"/>
              <a:t>vascular access.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</a:t>
            </a:r>
            <a:r>
              <a:rPr lang="en-US" baseline="0" dirty="0" smtClean="0"/>
              <a:t> Intraosseous Vascular Access, </a:t>
            </a:r>
            <a:r>
              <a:rPr lang="en-US" dirty="0" smtClean="0"/>
              <a:t>Discuss history  (1920’s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PICO question</a:t>
            </a:r>
            <a:r>
              <a:rPr lang="en-US" baseline="0" dirty="0" smtClean="0"/>
              <a:t> is (read question)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of kits- manual device only</a:t>
            </a:r>
            <a:r>
              <a:rPr lang="en-US" baseline="0" dirty="0" smtClean="0"/>
              <a:t> $37.  EZ-IO Kit $580.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8BF02-D982-4044-B320-0BB510FE06E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B2D792-4AD8-473F-8928-262449FD4C71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F7306E-D6BE-401D-93BB-2C108A3FC9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514126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en-US" sz="4700" dirty="0" smtClean="0"/>
              <a:t>INTRAOSSEOUS VS TRADITIONAL VASCULAR  ACCESS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/>
              <a:t>Reanne Ashley LPN, Debi Davis LPN, Aaron Houston RN, Karla Stamper LPN, and Melissa Paschal LPN</a:t>
            </a:r>
          </a:p>
          <a:p>
            <a:pPr algn="ctr">
              <a:buNone/>
            </a:pPr>
            <a:r>
              <a:rPr lang="en-US" dirty="0" smtClean="0"/>
              <a:t>College Of Nursing, University of Oklahoma 2011</a:t>
            </a:r>
            <a:endParaRPr lang="en-US" dirty="0"/>
          </a:p>
        </p:txBody>
      </p:sp>
      <p:pic>
        <p:nvPicPr>
          <p:cNvPr id="1028" name="Picture 4" descr="F:\EBP\EZ-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3429000" cy="228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008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Vidacare,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Literature Review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Phillips (2010) reviewed more than 20 studies focusing on adult patients in the emergent and nonemergent setting.</a:t>
            </a:r>
          </a:p>
          <a:p>
            <a:pPr lvl="0">
              <a:buFont typeface="Wingdings" pitchFamily="2" charset="2"/>
              <a:buChar char="v"/>
            </a:pPr>
            <a:r>
              <a:rPr lang="en-US" u="sng" dirty="0" smtClean="0"/>
              <a:t>Results</a:t>
            </a:r>
            <a:r>
              <a:rPr lang="en-US" dirty="0" smtClean="0"/>
              <a:t>: IO access as an alternative to IV access can reduce the morbidity and mortality for patients in a variety of healthcare settings.</a:t>
            </a:r>
          </a:p>
          <a:p>
            <a:endParaRPr lang="en-US" dirty="0"/>
          </a:p>
        </p:txBody>
      </p:sp>
      <p:pic>
        <p:nvPicPr>
          <p:cNvPr id="4" name="P 9"/>
          <p:cNvPicPr/>
          <p:nvPr/>
        </p:nvPicPr>
        <p:blipFill>
          <a:blip r:embed="rId3" cstate="print"/>
          <a:srcRect t="-34051" b="-34051"/>
          <a:stretch>
            <a:fillRect/>
          </a:stretch>
        </p:blipFill>
        <p:spPr bwMode="auto">
          <a:xfrm>
            <a:off x="5715000" y="4343400"/>
            <a:ext cx="2921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75000"/>
              </a:schemeClr>
            </a:glow>
            <a:softEdge rad="508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Literature Review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Su-Yin Ngo (2009) studied 24 patients at least 16 years of age or weighing more than 40kg.</a:t>
            </a:r>
          </a:p>
          <a:p>
            <a:pPr lvl="0">
              <a:buFont typeface="Wingdings" pitchFamily="2" charset="2"/>
              <a:buChar char="v"/>
            </a:pPr>
            <a:r>
              <a:rPr lang="en-US" u="sng" dirty="0" smtClean="0"/>
              <a:t>Results</a:t>
            </a:r>
            <a:r>
              <a:rPr lang="en-US" dirty="0" smtClean="0"/>
              <a:t>: IO is a fast and useful alternative when conventional IV access fails or when patients have no venous access.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3794" name="Picture 2" descr="http://t2.gstatic.com/images?q=tbn:ANd9GcSOEfqChE74vuzPBKkbSV_Ke2zccUEhiDP2iyVSrwBuYmtNvPrj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800600"/>
            <a:ext cx="28575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6324600"/>
            <a:ext cx="1784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Vidacare,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Literature Review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Von Hoff (2008) studied 25 adult patients 18 years or older with a confirmed diagnosis of cancer.</a:t>
            </a:r>
          </a:p>
          <a:p>
            <a:pPr lvl="0">
              <a:buFont typeface="Wingdings" pitchFamily="2" charset="2"/>
              <a:buChar char="v"/>
            </a:pPr>
            <a:r>
              <a:rPr lang="en-US" u="sng" dirty="0" smtClean="0"/>
              <a:t>Results</a:t>
            </a:r>
            <a:r>
              <a:rPr lang="en-US" dirty="0" smtClean="0"/>
              <a:t>: Showed no significant difference in plasma concentration levels of morphine when administered via both IO and traditional IV routes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PROS of Intraosseous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Reduced morbidity and mortality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Quicker insertion time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Low complication rate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Cost effective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Radiology confirmation of placement </a:t>
            </a:r>
          </a:p>
          <a:p>
            <a:pPr>
              <a:buNone/>
            </a:pPr>
            <a:r>
              <a:rPr lang="en-US" dirty="0" smtClean="0"/>
              <a:t>	not required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2" descr="F:\EBP\proced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143000"/>
            <a:ext cx="1207896" cy="49743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39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Vidacare,2011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CONS OF Intraosseous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Limited access sites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Access sites must be changed every 24 hours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Painful insertion process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Device not appropriate for all patients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Content Placeholder 5" descr="bon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29200" y="1676400"/>
            <a:ext cx="386596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72200" y="624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Vidacare,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Recommendation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Based on the evidence, we recommend the addition of intraosseous devices to current policies and practice in situations where IV access is either difficult or impossible to obtain.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Evaluation Methods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Conduct survey of healthcare providers implanting the devices regarding the ease and quick insertion time.</a:t>
            </a:r>
          </a:p>
          <a:p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Hospital conducts quarterly reviews on morbidity and mortality to determine whether IO placement has had the desired effect of lowering rates.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Review patient’s medical record after discharge to determine success rate of IO insertion and any related complications.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Suggestions for Further Study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500" dirty="0" smtClean="0"/>
              <a:t>Additional research is required before the implementation of new guidelines.</a:t>
            </a:r>
          </a:p>
          <a:p>
            <a:pPr lvl="0">
              <a:buFont typeface="Wingdings" pitchFamily="2" charset="2"/>
              <a:buChar char="v"/>
            </a:pPr>
            <a:endParaRPr lang="en-US" sz="3500" dirty="0" smtClean="0"/>
          </a:p>
          <a:p>
            <a:pPr lvl="0">
              <a:buFont typeface="Wingdings" pitchFamily="2" charset="2"/>
              <a:buChar char="v"/>
            </a:pPr>
            <a:r>
              <a:rPr lang="en-US" sz="3500" dirty="0" smtClean="0"/>
              <a:t>Additional research should include: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A larger and more varied sample size in a variety of clinical settings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Further evaluation of the safety and efficacy of intraosseous (IO) devices in all practice settings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The impact of cost of intraosseous devices on patient care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Leidel, B.A., Kirchhoff, C., Bogner, V., Stegmaier, J., Mutschler, W., Kanz, K.G., Braunstein, V.  (2009).  Is the intraosseous access route fast and efficacious compared to conventional central venous catheterization in adult patients under resuscitation in the emergency department? A prospective observational pilot study.  </a:t>
            </a:r>
            <a:r>
              <a:rPr lang="en-US" sz="2400" i="1" dirty="0" smtClean="0"/>
              <a:t>Patient Safety in Surgery</a:t>
            </a:r>
            <a:r>
              <a:rPr lang="en-US" sz="2400" dirty="0" smtClean="0"/>
              <a:t> 3(24). doi:10.1186/1754-9493-3-24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Luck, R.P., Haines, C., Mull, C.C., (2010).  Intraosseous access.  </a:t>
            </a:r>
            <a:r>
              <a:rPr lang="en-US" sz="2400" i="1" dirty="0" smtClean="0"/>
              <a:t>Journal of Emergency Medicine </a:t>
            </a:r>
            <a:r>
              <a:rPr lang="en-US" sz="2400" dirty="0" smtClean="0"/>
              <a:t>39(4), 468-475. doi:10.1016/j/jemermed.2009.04.05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endParaRPr lang="en-US" sz="1800" dirty="0" smtClean="0"/>
          </a:p>
          <a:p>
            <a:pPr>
              <a:buFont typeface="Wingdings" pitchFamily="2" charset="2"/>
              <a:buChar char="v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Phillips, L., Proehl, J., Brown, L., Miller, J., Campbell, T., Youngberg, B.  (2010). Recommendations for the use of intraosseous vascular access for emergent and nonemergent situations in various health care settings; A consensus paper.   </a:t>
            </a:r>
            <a:r>
              <a:rPr lang="en-US" sz="2400" i="1" dirty="0" smtClean="0"/>
              <a:t>Journal of Infusion Nursing</a:t>
            </a:r>
            <a:r>
              <a:rPr lang="en-US" sz="2400" dirty="0" smtClean="0"/>
              <a:t> 33(6). doi: 10.1097/NAN.0b013e3181f91055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Su-Yin Ngo, A., Oh, J.J., Chen, Y., Yong, D., Eng Hock Ong, M.  (2009).  Intraosseous vascular access in adults using the EZ-IO in an emergency department.  </a:t>
            </a:r>
            <a:r>
              <a:rPr lang="en-US" sz="2400" i="1" dirty="0" smtClean="0"/>
              <a:t>International Journal of Emergency Medicine (</a:t>
            </a:r>
            <a:r>
              <a:rPr lang="en-US" sz="2400" dirty="0" smtClean="0"/>
              <a:t>2), 155-160.doi:10.1007/s12245-009-0116-9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520952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/>
              <a:t>Identification of the Problem</a:t>
            </a:r>
            <a:endParaRPr lang="en-US" sz="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IV access can be difficult to obtain in the following situations: hemodynamically unstable, cardiac arrest, trauma, morbidly obese, severely dehydrated, hypovolemic, burns, etc….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 lack of immediate vascular access can lead to unnecessary morbidity or mortality.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i="1" dirty="0" smtClean="0">
                <a:cs typeface="Arial" pitchFamily="34" charset="0"/>
              </a:rPr>
              <a:t>Vidacare EZ-IO</a:t>
            </a:r>
            <a:r>
              <a:rPr lang="en-US" sz="2400" dirty="0" smtClean="0">
                <a:cs typeface="Arial" pitchFamily="34" charset="0"/>
              </a:rPr>
              <a:t>. (2011). Retrieved April 8, 2011, from Vidacare Corporation: http://www.vidacare.com/EZ-IO/Index.aspx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Von Hoff, D.D., Kuhn, J.G., Burris, H.A., Miller, L.J.  (2008). Does intraosseous equal intravenous? A pharmacokinetic study. </a:t>
            </a:r>
            <a:r>
              <a:rPr lang="en-US" sz="2400" i="1" dirty="0" smtClean="0"/>
              <a:t> American Journal of Emergency Medicine </a:t>
            </a:r>
            <a:r>
              <a:rPr lang="en-US" sz="2400" dirty="0" smtClean="0"/>
              <a:t>26, 31-38.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doi</a:t>
            </a:r>
            <a:r>
              <a:rPr lang="en-US" sz="2400" dirty="0" smtClean="0"/>
              <a:t>: 10.1016/j.ajem.2007.03.024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PICO QUESTION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26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“ IO vs. traditional IV access devices in the adult population.  Which is most appropriate?”</a:t>
            </a:r>
            <a:endParaRPr lang="en-US" sz="5400" dirty="0"/>
          </a:p>
        </p:txBody>
      </p:sp>
      <p:pic>
        <p:nvPicPr>
          <p:cNvPr id="4" name="P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24400"/>
            <a:ext cx="1289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F:\EBP\23515_344513986402_340398371402_4215713_2018783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343400"/>
            <a:ext cx="1295400" cy="144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24600" y="5791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Vidacare,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PICO DEFINED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Population of Interest- </a:t>
            </a:r>
            <a:r>
              <a:rPr lang="en-US" sz="2600" dirty="0" smtClean="0"/>
              <a:t>Adult patients where IV access was difficult or impossible to obtain.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Intervention of Interest- </a:t>
            </a:r>
            <a:r>
              <a:rPr lang="en-US" sz="2600" dirty="0" smtClean="0"/>
              <a:t>Placement of Intraosseous device as opposed to other types of vascular access such as peripheral IV or central line.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Comparison of Interest- </a:t>
            </a:r>
            <a:r>
              <a:rPr lang="en-US" sz="2600" dirty="0" smtClean="0"/>
              <a:t>Current practice for vascular access uses either peripheral or central lines. 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b="1" dirty="0" smtClean="0"/>
              <a:t>Outcome of Interest- </a:t>
            </a:r>
            <a:r>
              <a:rPr lang="en-US" sz="2800" dirty="0" smtClean="0"/>
              <a:t>Vascular access for adult patients that can be placed quickly and is cost effective.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Why Is This A Problem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CVC’s have a high incidence of infection and increased length of hospital stay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IO devices have a historical low complication rate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IO insertion time significantly less than central line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IO is cost effective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000" dirty="0" smtClean="0"/>
              <a:t>Statistics of Problem &amp; Cost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Total cost of IO kits range from $37 to $580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Manual insertion success rates range from 76%-94%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Impact Driven success rates range from 55% to 94%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EZ IO success ranges from 94% to 97%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Statistics of Problem &amp;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EZ IO insertion time averages 4.5 to 10 seconds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Central Line insertion time averages 5 to 17 minutes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Peripheral IV insertion time averages 2.5 to 13 minutes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Literature Review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4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Leidel (2009) studied a group of 10 adults over the age of 18 in the ER.</a:t>
            </a:r>
          </a:p>
          <a:p>
            <a:pPr lvl="0">
              <a:buFont typeface="Wingdings" pitchFamily="2" charset="2"/>
              <a:buChar char="v"/>
            </a:pPr>
            <a:r>
              <a:rPr lang="en-US" u="sng" dirty="0" smtClean="0"/>
              <a:t>Results</a:t>
            </a:r>
            <a:r>
              <a:rPr lang="en-US" dirty="0" smtClean="0"/>
              <a:t>: Researchers found that the IO device is much more reliable and faster than the CVC.</a:t>
            </a:r>
          </a:p>
        </p:txBody>
      </p:sp>
      <p:pic>
        <p:nvPicPr>
          <p:cNvPr id="6146" name="Picture 2" descr="F:\EBP\DSCN0895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57600"/>
            <a:ext cx="3209544" cy="2895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6172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Vidacare,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Literature</a:t>
            </a:r>
            <a:r>
              <a:rPr lang="en-US" sz="4800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Luck (2010) studied adult patients over the age of 16.  Sample size was not given.</a:t>
            </a:r>
          </a:p>
          <a:p>
            <a:pPr lvl="0">
              <a:buFont typeface="Wingdings" pitchFamily="2" charset="2"/>
              <a:buChar char="v"/>
            </a:pPr>
            <a:r>
              <a:rPr lang="en-US" u="sng" dirty="0" smtClean="0"/>
              <a:t>Results</a:t>
            </a:r>
            <a:r>
              <a:rPr lang="en-US" dirty="0" smtClean="0"/>
              <a:t>: Study showed that IO devices provide a safe and reliable way to gain vascular access in the critically ill or injured patient.</a:t>
            </a:r>
          </a:p>
          <a:p>
            <a:endParaRPr lang="en-US" dirty="0"/>
          </a:p>
        </p:txBody>
      </p:sp>
      <p:pic>
        <p:nvPicPr>
          <p:cNvPr id="6" name="P 3" descr="ttp://images.allegrocentral.com/F7/56/bd-insyte-autoguard-shielded-iv-catheter-with-bd-vialon-biomaterial-548863-MEDIUM_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95800"/>
            <a:ext cx="2057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">
      <a:dk1>
        <a:srgbClr val="990000"/>
      </a:dk1>
      <a:lt1>
        <a:srgbClr val="FFFF99"/>
      </a:lt1>
      <a:dk2>
        <a:srgbClr val="AC1004"/>
      </a:dk2>
      <a:lt2>
        <a:srgbClr val="FAE4DA"/>
      </a:lt2>
      <a:accent1>
        <a:srgbClr val="990000"/>
      </a:accent1>
      <a:accent2>
        <a:srgbClr val="000000"/>
      </a:accent2>
      <a:accent3>
        <a:srgbClr val="DF1A05"/>
      </a:accent3>
      <a:accent4>
        <a:srgbClr val="990000"/>
      </a:accent4>
      <a:accent5>
        <a:srgbClr val="FFFFFF"/>
      </a:accent5>
      <a:accent6>
        <a:srgbClr val="FFF98D"/>
      </a:accent6>
      <a:hlink>
        <a:srgbClr val="FF2828"/>
      </a:hlink>
      <a:folHlink>
        <a:srgbClr val="E18383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833</TotalTime>
  <Words>1077</Words>
  <Application>Microsoft Office PowerPoint</Application>
  <PresentationFormat>On-screen Show (4:3)</PresentationFormat>
  <Paragraphs>138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INTRAOSSEOUS VS TRADITIONAL VASCULAR  ACCESS </vt:lpstr>
      <vt:lpstr>Identification of the Problem</vt:lpstr>
      <vt:lpstr>PICO QUESTION</vt:lpstr>
      <vt:lpstr>PICO DEFINED</vt:lpstr>
      <vt:lpstr>Why Is This A Problem</vt:lpstr>
      <vt:lpstr>Statistics of Problem &amp; Cost</vt:lpstr>
      <vt:lpstr>Statistics of Problem &amp; Cost</vt:lpstr>
      <vt:lpstr>Literature Review</vt:lpstr>
      <vt:lpstr>Literature Review</vt:lpstr>
      <vt:lpstr>Literature Review</vt:lpstr>
      <vt:lpstr>Literature Review</vt:lpstr>
      <vt:lpstr>Literature Review</vt:lpstr>
      <vt:lpstr>PROS of Intraosseous</vt:lpstr>
      <vt:lpstr>CONS OF Intraosseous</vt:lpstr>
      <vt:lpstr>Recommendation</vt:lpstr>
      <vt:lpstr>Evaluation Methods </vt:lpstr>
      <vt:lpstr>Suggestions for Further Study</vt:lpstr>
      <vt:lpstr>REFERENCES </vt:lpstr>
      <vt:lpstr>REFERENCES</vt:lpstr>
      <vt:lpstr>REFERENCES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INTRAOSSEOUS  OR NOT?</dc:title>
  <dc:creator>Debi Davis</dc:creator>
  <cp:lastModifiedBy>Sarah</cp:lastModifiedBy>
  <cp:revision>101</cp:revision>
  <dcterms:created xsi:type="dcterms:W3CDTF">2011-04-01T04:04:42Z</dcterms:created>
  <dcterms:modified xsi:type="dcterms:W3CDTF">2011-08-22T05:12:52Z</dcterms:modified>
</cp:coreProperties>
</file>